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05" r:id="rId4"/>
    <p:sldId id="259" r:id="rId5"/>
    <p:sldId id="256" r:id="rId6"/>
    <p:sldId id="308" r:id="rId7"/>
    <p:sldId id="30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7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269" r:id="rId51"/>
    <p:sldId id="30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47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6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49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93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15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3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2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0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1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72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A9A0E-C90B-4A22-88FA-D1C9F8DD790C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BB044FA-195A-46E4-A087-566FA5AC5C7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5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38A81-95AB-43D0-AADC-A10548A7171B}"/>
              </a:ext>
            </a:extLst>
          </p:cNvPr>
          <p:cNvSpPr txBox="1"/>
          <p:nvPr/>
        </p:nvSpPr>
        <p:spPr>
          <a:xfrm>
            <a:off x="1451581" y="2015732"/>
            <a:ext cx="352652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Capstone Project </a:t>
            </a:r>
            <a:r>
              <a:rPr lang="en-US" sz="1600" dirty="0"/>
              <a:t>–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b="0" i="0" dirty="0"/>
              <a:t>    Blockchain Based Ticket Management</a:t>
            </a:r>
            <a:r>
              <a:rPr lang="en-US" sz="1600" dirty="0"/>
              <a:t>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Mentor</a:t>
            </a:r>
            <a:r>
              <a:rPr lang="en-US" sz="1600" dirty="0"/>
              <a:t> - Deepak </a:t>
            </a:r>
            <a:r>
              <a:rPr lang="en-US" sz="1600" dirty="0" err="1"/>
              <a:t>Majjiga</a:t>
            </a:r>
            <a:endParaRPr lang="en-US" sz="16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Team</a:t>
            </a:r>
            <a:r>
              <a:rPr lang="en-US" sz="1600" dirty="0"/>
              <a:t> –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dirty="0"/>
              <a:t>   </a:t>
            </a:r>
            <a:r>
              <a:rPr lang="en-US" sz="1600" dirty="0" err="1"/>
              <a:t>Pinakin</a:t>
            </a:r>
            <a:r>
              <a:rPr lang="en-US" sz="1600" dirty="0"/>
              <a:t> </a:t>
            </a:r>
            <a:r>
              <a:rPr lang="en-US" sz="1600" dirty="0" err="1"/>
              <a:t>Purandare</a:t>
            </a:r>
            <a:r>
              <a:rPr lang="en-US" sz="1600" dirty="0"/>
              <a:t>,  Vishal Chawre,              V Swaminathan,  Madhavi </a:t>
            </a:r>
            <a:r>
              <a:rPr lang="en-US" sz="1600" dirty="0" err="1"/>
              <a:t>Chopparapu</a:t>
            </a:r>
            <a:endParaRPr lang="en-US" sz="16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16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E90C086-541D-4EE3-A4B4-06FC209B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26" y="2705896"/>
            <a:ext cx="4821551" cy="68706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A90ADA-6F79-41F0-9E24-0864839A944A}"/>
              </a:ext>
            </a:extLst>
          </p:cNvPr>
          <p:cNvSpPr txBox="1"/>
          <p:nvPr/>
        </p:nvSpPr>
        <p:spPr>
          <a:xfrm>
            <a:off x="1374208" y="1141667"/>
            <a:ext cx="366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FINAL SUBMISSION</a:t>
            </a:r>
          </a:p>
        </p:txBody>
      </p:sp>
    </p:spTree>
    <p:extLst>
      <p:ext uri="{BB962C8B-B14F-4D97-AF65-F5344CB8AC3E}">
        <p14:creationId xmlns:p14="http://schemas.microsoft.com/office/powerpoint/2010/main" val="70195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C1C098-8B82-45FB-8F5B-8C9454A7787E}"/>
              </a:ext>
            </a:extLst>
          </p:cNvPr>
          <p:cNvSpPr txBox="1">
            <a:spLocks/>
          </p:cNvSpPr>
          <p:nvPr/>
        </p:nvSpPr>
        <p:spPr>
          <a:xfrm>
            <a:off x="310765" y="422447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3100" dirty="0"/>
          </a:p>
          <a:p>
            <a:r>
              <a:rPr lang="en-US" sz="3100" dirty="0"/>
              <a:t>Add peers, checking balance and send </a:t>
            </a:r>
            <a:r>
              <a:rPr lang="en-US" sz="3100" dirty="0" err="1"/>
              <a:t>txn</a:t>
            </a:r>
            <a:endParaRPr lang="en-US" sz="3100" dirty="0"/>
          </a:p>
          <a:p>
            <a:endParaRPr lang="en-US" sz="3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CEFB51-69F5-4D9D-B129-959D6AB06D6E}"/>
              </a:ext>
            </a:extLst>
          </p:cNvPr>
          <p:cNvGrpSpPr/>
          <p:nvPr/>
        </p:nvGrpSpPr>
        <p:grpSpPr>
          <a:xfrm>
            <a:off x="363165" y="1072027"/>
            <a:ext cx="11737147" cy="3533596"/>
            <a:chOff x="444838" y="1060571"/>
            <a:chExt cx="11697925" cy="32700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DA0467-49C9-40E3-BED4-30FA8BA8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838" y="1060571"/>
              <a:ext cx="11697925" cy="29047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3363EB-50E0-4AA8-922C-0BEAE7F6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838" y="3965307"/>
              <a:ext cx="11697925" cy="365304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85F30D-DA37-42C0-B8F1-D2AC5CDE58A6}"/>
              </a:ext>
            </a:extLst>
          </p:cNvPr>
          <p:cNvCxnSpPr>
            <a:cxnSpLocks/>
          </p:cNvCxnSpPr>
          <p:nvPr/>
        </p:nvCxnSpPr>
        <p:spPr>
          <a:xfrm>
            <a:off x="363165" y="978855"/>
            <a:ext cx="84259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4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E0A1C-2BFE-42CC-8984-173B7F16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6" y="801406"/>
            <a:ext cx="11078309" cy="51458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49F97A-DC84-4100-8117-6C97D27C81D5}"/>
              </a:ext>
            </a:extLst>
          </p:cNvPr>
          <p:cNvSpPr txBox="1">
            <a:spLocks/>
          </p:cNvSpPr>
          <p:nvPr/>
        </p:nvSpPr>
        <p:spPr>
          <a:xfrm>
            <a:off x="683782" y="169023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3100" dirty="0"/>
          </a:p>
          <a:p>
            <a:r>
              <a:rPr lang="en-US" sz="3100" dirty="0"/>
              <a:t>verify peers</a:t>
            </a:r>
          </a:p>
          <a:p>
            <a:endParaRPr lang="en-US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365B5D-2A60-4909-9FBE-898B960B10C7}"/>
              </a:ext>
            </a:extLst>
          </p:cNvPr>
          <p:cNvCxnSpPr>
            <a:cxnSpLocks/>
          </p:cNvCxnSpPr>
          <p:nvPr/>
        </p:nvCxnSpPr>
        <p:spPr>
          <a:xfrm>
            <a:off x="801856" y="692252"/>
            <a:ext cx="21119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3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80592-C3B9-4877-8202-DBCA4137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53" y="995344"/>
            <a:ext cx="10744279" cy="48673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491003-28E2-47BE-8B56-C7B0921931D3}"/>
              </a:ext>
            </a:extLst>
          </p:cNvPr>
          <p:cNvSpPr txBox="1">
            <a:spLocks/>
          </p:cNvSpPr>
          <p:nvPr/>
        </p:nvSpPr>
        <p:spPr>
          <a:xfrm>
            <a:off x="626849" y="362287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 balance – Same Ec2 Machine</a:t>
            </a:r>
          </a:p>
          <a:p>
            <a:r>
              <a:rPr lang="en-US" sz="3100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C96814-5B95-4BF2-A6D6-62419742DD16}"/>
              </a:ext>
            </a:extLst>
          </p:cNvPr>
          <p:cNvCxnSpPr>
            <a:cxnSpLocks/>
          </p:cNvCxnSpPr>
          <p:nvPr/>
        </p:nvCxnSpPr>
        <p:spPr>
          <a:xfrm>
            <a:off x="762653" y="878778"/>
            <a:ext cx="60953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24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491003-28E2-47BE-8B56-C7B0921931D3}"/>
              </a:ext>
            </a:extLst>
          </p:cNvPr>
          <p:cNvSpPr txBox="1">
            <a:spLocks/>
          </p:cNvSpPr>
          <p:nvPr/>
        </p:nvSpPr>
        <p:spPr>
          <a:xfrm>
            <a:off x="654146" y="251232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 balance – Different Ec2 Machine</a:t>
            </a:r>
          </a:p>
          <a:p>
            <a:r>
              <a:rPr lang="en-US" sz="31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CF082-10FC-4977-944D-E581843A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7" y="878778"/>
            <a:ext cx="10792267" cy="497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AEC05-CD19-409E-90A2-BA5CA688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8" y="3005134"/>
            <a:ext cx="10753804" cy="84773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0255A9-E219-438A-9EF8-E697A86DBAB1}"/>
              </a:ext>
            </a:extLst>
          </p:cNvPr>
          <p:cNvCxnSpPr>
            <a:cxnSpLocks/>
          </p:cNvCxnSpPr>
          <p:nvPr/>
        </p:nvCxnSpPr>
        <p:spPr>
          <a:xfrm>
            <a:off x="745587" y="741679"/>
            <a:ext cx="70677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53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AC019-62E5-405B-9C49-72F21757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48" y="781896"/>
            <a:ext cx="11011356" cy="51979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A96C3B-9A75-4956-A775-5183C2F01C4E}"/>
              </a:ext>
            </a:extLst>
          </p:cNvPr>
          <p:cNvSpPr txBox="1">
            <a:spLocks/>
          </p:cNvSpPr>
          <p:nvPr/>
        </p:nvSpPr>
        <p:spPr>
          <a:xfrm>
            <a:off x="622387" y="151535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Checking Peer Count</a:t>
            </a:r>
          </a:p>
          <a:p>
            <a:r>
              <a:rPr lang="en-US" sz="3100" dirty="0"/>
              <a:t>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9689D-6ADD-4110-9B94-61FACA4BD315}"/>
              </a:ext>
            </a:extLst>
          </p:cNvPr>
          <p:cNvCxnSpPr/>
          <p:nvPr/>
        </p:nvCxnSpPr>
        <p:spPr>
          <a:xfrm>
            <a:off x="75063" y="5916304"/>
            <a:ext cx="614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257BA8-87C4-4F5F-8083-832D1704C7FA}"/>
              </a:ext>
            </a:extLst>
          </p:cNvPr>
          <p:cNvCxnSpPr>
            <a:cxnSpLocks/>
          </p:cNvCxnSpPr>
          <p:nvPr/>
        </p:nvCxnSpPr>
        <p:spPr>
          <a:xfrm>
            <a:off x="744548" y="668026"/>
            <a:ext cx="41072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9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42005-88B9-4AA2-9523-DED59559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07" y="680355"/>
            <a:ext cx="9519958" cy="3730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F7BD46A-A7BB-424B-A9C4-8F51D183D353}"/>
              </a:ext>
            </a:extLst>
          </p:cNvPr>
          <p:cNvSpPr txBox="1">
            <a:spLocks/>
          </p:cNvSpPr>
          <p:nvPr/>
        </p:nvSpPr>
        <p:spPr>
          <a:xfrm>
            <a:off x="670566" y="66455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Send </a:t>
            </a:r>
            <a:r>
              <a:rPr lang="en-US" sz="3100" dirty="0" err="1"/>
              <a:t>TxN</a:t>
            </a:r>
            <a:r>
              <a:rPr lang="en-US" sz="3100" dirty="0"/>
              <a:t> with </a:t>
            </a:r>
            <a:r>
              <a:rPr lang="en-IN" sz="3100" dirty="0"/>
              <a:t>Different</a:t>
            </a:r>
            <a:r>
              <a:rPr lang="en-US" sz="3100" dirty="0"/>
              <a:t> ec2 </a:t>
            </a:r>
            <a:r>
              <a:rPr lang="en-US" sz="3100" dirty="0" err="1"/>
              <a:t>geth</a:t>
            </a:r>
            <a:r>
              <a:rPr lang="en-US" sz="3100" dirty="0"/>
              <a:t> account</a:t>
            </a:r>
          </a:p>
          <a:p>
            <a:r>
              <a:rPr lang="en-US" sz="31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2FE38-A866-4767-88DD-62E1D659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07" y="5081422"/>
            <a:ext cx="9519958" cy="750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8E8E58-CEE6-4FB5-8AAE-8E1E122007BF}"/>
              </a:ext>
            </a:extLst>
          </p:cNvPr>
          <p:cNvCxnSpPr>
            <a:cxnSpLocks/>
          </p:cNvCxnSpPr>
          <p:nvPr/>
        </p:nvCxnSpPr>
        <p:spPr>
          <a:xfrm>
            <a:off x="798907" y="564258"/>
            <a:ext cx="827003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55BC8F0-2F46-4115-B10F-D8492D34A30E}"/>
              </a:ext>
            </a:extLst>
          </p:cNvPr>
          <p:cNvSpPr txBox="1">
            <a:spLocks/>
          </p:cNvSpPr>
          <p:nvPr/>
        </p:nvSpPr>
        <p:spPr>
          <a:xfrm>
            <a:off x="670566" y="4527347"/>
            <a:ext cx="914400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 balance</a:t>
            </a:r>
          </a:p>
          <a:p>
            <a:r>
              <a:rPr lang="en-US" sz="3100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FE2260-CC6A-4A7C-97AA-3D164A00E906}"/>
              </a:ext>
            </a:extLst>
          </p:cNvPr>
          <p:cNvCxnSpPr>
            <a:cxnSpLocks/>
          </p:cNvCxnSpPr>
          <p:nvPr/>
        </p:nvCxnSpPr>
        <p:spPr>
          <a:xfrm>
            <a:off x="798907" y="5020890"/>
            <a:ext cx="238102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93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E9999-2A8E-40FB-9E32-99DF8228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79" y="1048044"/>
            <a:ext cx="11324623" cy="45016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6BFF0B-9864-410A-B85C-3AA9AC7AFDC9}"/>
              </a:ext>
            </a:extLst>
          </p:cNvPr>
          <p:cNvSpPr txBox="1">
            <a:spLocks/>
          </p:cNvSpPr>
          <p:nvPr/>
        </p:nvSpPr>
        <p:spPr>
          <a:xfrm>
            <a:off x="549478" y="89422"/>
            <a:ext cx="9631752" cy="74167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Dashboard – Blockchain Network Monitoring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95C47A-83B4-4AAE-AEE8-3D81EFC9A477}"/>
              </a:ext>
            </a:extLst>
          </p:cNvPr>
          <p:cNvCxnSpPr>
            <a:cxnSpLocks/>
          </p:cNvCxnSpPr>
          <p:nvPr/>
        </p:nvCxnSpPr>
        <p:spPr>
          <a:xfrm>
            <a:off x="661179" y="912276"/>
            <a:ext cx="926074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55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1B7B1-A26C-4995-B9CA-E62A79D8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1" y="873458"/>
            <a:ext cx="9950676" cy="4875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77943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ESCROW SMART CONTRACT CODE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32037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813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CONNECT TO NETWORK WITH AIRLINE A/C MINER 1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9371845" cy="4013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F82F38D-C7A9-4DE8-8C11-D9D6A3979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98268"/>
            <a:ext cx="9892776" cy="49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8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DEPLOY TICKET AGREEMENT CONTRACT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725078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4F3299A-5C35-42FF-ACE4-57039B1A6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03689"/>
            <a:ext cx="9758545" cy="50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2D0EA-611C-46C4-A174-11A0B94C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dirty="0"/>
              <a:t>SMART Contracts</a:t>
            </a:r>
          </a:p>
        </p:txBody>
      </p:sp>
      <p:cxnSp>
        <p:nvCxnSpPr>
          <p:cNvPr id="41" name="Straight Connector 2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3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08F2F-DB30-4604-9800-733E4ABC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283" y="1116345"/>
            <a:ext cx="5351101" cy="3866172"/>
          </a:xfrm>
          <a:prstGeom prst="rect">
            <a:avLst/>
          </a:prstGeom>
        </p:spPr>
      </p:pic>
      <p:pic>
        <p:nvPicPr>
          <p:cNvPr id="46" name="Picture 31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0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DEPLOY AIRLINE CONTRACT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0770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923A29-82C1-4AA0-A0A2-8E49DC3FC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27558"/>
            <a:ext cx="9527016" cy="51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4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DEPLOY CUSTOMER CONTRACT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7395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B8839D-0862-4A53-9940-89C0F3D77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20805"/>
            <a:ext cx="9413591" cy="49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0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SET TICKET AGREEMENT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2940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3C4C2B-F613-4863-9A7C-6070354E1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39691"/>
            <a:ext cx="9320509" cy="4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SET TICKET AGREEMENT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3817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59436F-6F71-4673-B32A-527EA48B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20726"/>
            <a:ext cx="9072587" cy="50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87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SET WALLET – AIRLINE ACCOUNT MINER 2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750979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F343A3-E038-41B0-8798-2BC0D8025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43675"/>
            <a:ext cx="9011627" cy="49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30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SET WALLET – AIRLINE ACCOUNT MINER 2 -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858490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BB88C8-88EA-447B-B2D0-5775AAA4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21110"/>
            <a:ext cx="9138458" cy="50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9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CUSTOMER – SET AIRLINE 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56708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6FE7D576-8F7B-495F-B508-6D289FB2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7192"/>
            <a:ext cx="9211133" cy="49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755993" y="225188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CUSTOMER – SET AIRLINE - TXN 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6089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E6C116-656D-45F3-8E5B-A2A7EBAEE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0" y="966192"/>
            <a:ext cx="9166799" cy="49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07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– ADD FLIGHT  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00182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1386CC12-4D98-46DB-8C9E-C5ACDF25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2" y="918098"/>
            <a:ext cx="9261008" cy="49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6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– ADD FLIGHT -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23764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8C068F-94AB-4963-9CE5-6EDECDDB9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78465"/>
            <a:ext cx="9111379" cy="50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1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2D0EA-611C-46C4-A174-11A0B94C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3001311" cy="195402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dirty="0"/>
              <a:t>Actors &amp; use cases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CD61E5B-5E5D-41B7-94B3-B633136F6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86" y="1105897"/>
            <a:ext cx="6266383" cy="38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16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CONNECT TO CUSTOMER ACCOUNT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7228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4B357A-2743-4972-8AE4-DD351F63A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0" y="980197"/>
            <a:ext cx="9050421" cy="48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78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BALANCE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384111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03A07CEB-CB19-4F53-BA6C-6CB6DFD3F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94734"/>
            <a:ext cx="9255467" cy="50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8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SET TXN AMOUNT TO 1 ETH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06585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3335F56-5338-4A8C-B5EB-444AA0464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5" y="918685"/>
            <a:ext cx="9062807" cy="49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13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BUY TICKET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20132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33071B3-1A74-48BD-904F-D18FB89D1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5802"/>
            <a:ext cx="9133547" cy="50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63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BUY TICKET -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3152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04AF2A-A8AA-4CA4-BFAB-A706A7A58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07105"/>
            <a:ext cx="9161256" cy="49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8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BALANCE – AFTER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2240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680E8CF-704A-4597-BF4A-835683B1C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0" y="898745"/>
            <a:ext cx="9128005" cy="51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42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CANCEL TICKET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9993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F776D9-35A0-460C-9B46-C91AFC1B5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2" y="920849"/>
            <a:ext cx="9094754" cy="50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0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CANCEL TICKET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1021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DDA326-703E-48AC-8704-C7F16E79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50294"/>
            <a:ext cx="9067045" cy="50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5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GET BALANCE AIRLINE ACCOUNT MINER 2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75873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F0966CE-1BC9-48CC-A436-2218DCE61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7992"/>
            <a:ext cx="9033197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3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GET BALANCE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683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D132D3-6581-4934-B2A2-28F7B3AD8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2" y="886138"/>
            <a:ext cx="8995002" cy="509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43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14A43-C6F8-414E-A47D-A79F8740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3000654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 dirty="0"/>
              <a:t>Blockchain Infra - cloud </a:t>
            </a:r>
          </a:p>
        </p:txBody>
      </p:sp>
      <p:cxnSp>
        <p:nvCxnSpPr>
          <p:cNvPr id="43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4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05CF7C3-0158-95CC-C1DB-BCA17621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25" y="951638"/>
            <a:ext cx="6602427" cy="42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9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SETTLE TICKET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683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75B5417-3D3E-4C2A-8616-016FC023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35980"/>
            <a:ext cx="8939584" cy="49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46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SETTLE TICKET -TXN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7918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3F539-61E6-4BAD-B647-50DDA693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50398"/>
            <a:ext cx="9033794" cy="50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0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CONNECT TO AIRLINE MINER ACCOUNT 1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75264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32C9AA-E50B-4C3B-AE2A-7FF31C20A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1026443"/>
            <a:ext cx="9028253" cy="47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0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UPDATE DEPARTURE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17668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77C8C-F550-41CA-9687-21E5FF9C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91453"/>
            <a:ext cx="9028253" cy="50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75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UPDATE DEPARTURE -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2462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F1651D9-7674-4C1D-BFDE-DADFFDE18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7414"/>
            <a:ext cx="8994371" cy="50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67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SETTLE TICKET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7721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F1D3C6-AC0F-4F2E-9F0D-412B0B708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885013"/>
            <a:ext cx="8956209" cy="50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634073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SETTLE TICKET - TXN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58084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D52ABF-3CE9-44CF-8AE8-F764B9E87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10851"/>
            <a:ext cx="9006085" cy="50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62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595280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CANCEL FLIGHT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444197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582796-C86D-419C-BA6D-D4BBE03C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0" y="884625"/>
            <a:ext cx="9028253" cy="50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66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595280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 AIRLINE CANCEL FLIGHT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0633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369081A-7427-4640-A45D-16DC7D8AD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04858"/>
            <a:ext cx="9039336" cy="50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29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8F9A3-B697-4FDC-975E-A73234E10F86}"/>
              </a:ext>
            </a:extLst>
          </p:cNvPr>
          <p:cNvSpPr txBox="1"/>
          <p:nvPr/>
        </p:nvSpPr>
        <p:spPr>
          <a:xfrm>
            <a:off x="595280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CUSTOMER CANCEL TICKET - TXN 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09019-F4BD-4D08-8021-5C8C7ADE2B41}"/>
              </a:ext>
            </a:extLst>
          </p:cNvPr>
          <p:cNvCxnSpPr>
            <a:cxnSpLocks/>
          </p:cNvCxnSpPr>
          <p:nvPr/>
        </p:nvCxnSpPr>
        <p:spPr>
          <a:xfrm>
            <a:off x="858351" y="768974"/>
            <a:ext cx="60633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133D05-9B94-4A30-B869-4B34D7DD1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1" y="936157"/>
            <a:ext cx="9039336" cy="50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9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3E254F-2A2E-4F47-B39B-4EB70FA8F25B}"/>
              </a:ext>
            </a:extLst>
          </p:cNvPr>
          <p:cNvSpPr/>
          <p:nvPr/>
        </p:nvSpPr>
        <p:spPr>
          <a:xfrm>
            <a:off x="5189912" y="551602"/>
            <a:ext cx="1812175" cy="1086196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(Boot Node)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EC2 Machine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41100-FF64-4BBA-8A62-B7B3976956FE}"/>
              </a:ext>
            </a:extLst>
          </p:cNvPr>
          <p:cNvSpPr/>
          <p:nvPr/>
        </p:nvSpPr>
        <p:spPr>
          <a:xfrm>
            <a:off x="864527" y="2187050"/>
            <a:ext cx="5117591" cy="358773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AF4BFB-4E52-4BB1-B291-C9793C7FB011}"/>
              </a:ext>
            </a:extLst>
          </p:cNvPr>
          <p:cNvSpPr/>
          <p:nvPr/>
        </p:nvSpPr>
        <p:spPr>
          <a:xfrm>
            <a:off x="1324786" y="4461899"/>
            <a:ext cx="2705486" cy="758130"/>
          </a:xfrm>
          <a:prstGeom prst="roundRect">
            <a:avLst/>
          </a:prstGeom>
          <a:gradFill>
            <a:gsLst>
              <a:gs pos="5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EagleAccount1- Sealer Account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530EA9-90FB-40C2-8DDB-2D5325FF6EC7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flipH="1">
            <a:off x="3423323" y="1094700"/>
            <a:ext cx="1766589" cy="109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117621-1EA6-4D0D-B973-E56F5DCB6200}"/>
              </a:ext>
            </a:extLst>
          </p:cNvPr>
          <p:cNvCxnSpPr>
            <a:cxnSpLocks/>
            <a:stCxn id="4" idx="3"/>
            <a:endCxn id="68" idx="0"/>
          </p:cNvCxnSpPr>
          <p:nvPr/>
        </p:nvCxnSpPr>
        <p:spPr>
          <a:xfrm>
            <a:off x="7002087" y="1094700"/>
            <a:ext cx="1949246" cy="109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350993-418F-4661-B6B2-47F0EFAA2A1D}"/>
              </a:ext>
            </a:extLst>
          </p:cNvPr>
          <p:cNvCxnSpPr>
            <a:cxnSpLocks/>
            <a:stCxn id="5" idx="2"/>
            <a:endCxn id="5" idx="2"/>
          </p:cNvCxnSpPr>
          <p:nvPr/>
        </p:nvCxnSpPr>
        <p:spPr>
          <a:xfrm>
            <a:off x="3423323" y="577478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1AE026A-A60D-460B-B169-E754557D3A77}"/>
              </a:ext>
            </a:extLst>
          </p:cNvPr>
          <p:cNvSpPr/>
          <p:nvPr/>
        </p:nvSpPr>
        <p:spPr>
          <a:xfrm>
            <a:off x="6392537" y="2187050"/>
            <a:ext cx="5117591" cy="356919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A3341E-20BB-4F3D-95F6-32B46F535142}"/>
              </a:ext>
            </a:extLst>
          </p:cNvPr>
          <p:cNvSpPr/>
          <p:nvPr/>
        </p:nvSpPr>
        <p:spPr>
          <a:xfrm>
            <a:off x="8344383" y="4461899"/>
            <a:ext cx="2705486" cy="758130"/>
          </a:xfrm>
          <a:prstGeom prst="roundRect">
            <a:avLst/>
          </a:prstGeom>
          <a:gradFill>
            <a:gsLst>
              <a:gs pos="5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EagleAccount2- Sealer Account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38E2F0B-F966-4636-8FC4-2FA48865739C}"/>
              </a:ext>
            </a:extLst>
          </p:cNvPr>
          <p:cNvSpPr/>
          <p:nvPr/>
        </p:nvSpPr>
        <p:spPr>
          <a:xfrm>
            <a:off x="7240696" y="2919982"/>
            <a:ext cx="1484300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>
                <a:solidFill>
                  <a:schemeClr val="tx1"/>
                </a:solidFill>
              </a:rPr>
              <a:t>Pinakin</a:t>
            </a:r>
            <a:r>
              <a:rPr lang="en-IN" sz="1200" dirty="0">
                <a:solidFill>
                  <a:schemeClr val="tx1"/>
                </a:solidFill>
              </a:rPr>
              <a:t> -  Customer Account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F369C27-1C2E-40C0-A0F6-DF7CFE77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05" y="4235785"/>
            <a:ext cx="1294245" cy="1210358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ED9E8E-955C-43B5-9C6E-DA0CF25DD4EF}"/>
              </a:ext>
            </a:extLst>
          </p:cNvPr>
          <p:cNvCxnSpPr>
            <a:cxnSpLocks/>
          </p:cNvCxnSpPr>
          <p:nvPr/>
        </p:nvCxnSpPr>
        <p:spPr>
          <a:xfrm>
            <a:off x="4353260" y="3285554"/>
            <a:ext cx="1173520" cy="155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4C61CAB-7E75-4612-9A05-C36C165714C0}"/>
              </a:ext>
            </a:extLst>
          </p:cNvPr>
          <p:cNvCxnSpPr>
            <a:cxnSpLocks/>
          </p:cNvCxnSpPr>
          <p:nvPr/>
        </p:nvCxnSpPr>
        <p:spPr>
          <a:xfrm>
            <a:off x="2408486" y="3270974"/>
            <a:ext cx="3109219" cy="156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0E84F0E-A014-4E1E-9B70-CE419FE31E81}"/>
              </a:ext>
            </a:extLst>
          </p:cNvPr>
          <p:cNvCxnSpPr>
            <a:cxnSpLocks/>
            <a:endCxn id="86" idx="3"/>
          </p:cNvCxnSpPr>
          <p:nvPr/>
        </p:nvCxnSpPr>
        <p:spPr>
          <a:xfrm flipH="1">
            <a:off x="6834450" y="3314957"/>
            <a:ext cx="3082876" cy="152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614931A-3DDC-461D-8D7C-3043B0272D4F}"/>
              </a:ext>
            </a:extLst>
          </p:cNvPr>
          <p:cNvCxnSpPr>
            <a:cxnSpLocks/>
          </p:cNvCxnSpPr>
          <p:nvPr/>
        </p:nvCxnSpPr>
        <p:spPr>
          <a:xfrm flipH="1">
            <a:off x="6847875" y="3314756"/>
            <a:ext cx="1154997" cy="152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FBFFCA7-C291-40C7-91DF-6116BA7F6B82}"/>
              </a:ext>
            </a:extLst>
          </p:cNvPr>
          <p:cNvCxnSpPr/>
          <p:nvPr/>
        </p:nvCxnSpPr>
        <p:spPr>
          <a:xfrm flipH="1">
            <a:off x="4030272" y="4840964"/>
            <a:ext cx="1496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2F9C08E-1B7D-48FF-ADEF-D2AC6A8DABDC}"/>
              </a:ext>
            </a:extLst>
          </p:cNvPr>
          <p:cNvCxnSpPr>
            <a:endCxn id="70" idx="1"/>
          </p:cNvCxnSpPr>
          <p:nvPr/>
        </p:nvCxnSpPr>
        <p:spPr>
          <a:xfrm>
            <a:off x="6836643" y="4840964"/>
            <a:ext cx="1507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itle 1">
            <a:extLst>
              <a:ext uri="{FF2B5EF4-FFF2-40B4-BE49-F238E27FC236}">
                <a16:creationId xmlns:a16="http://schemas.microsoft.com/office/drawing/2014/main" id="{8BD2E851-63DC-43E0-8E13-89869B68107A}"/>
              </a:ext>
            </a:extLst>
          </p:cNvPr>
          <p:cNvSpPr txBox="1">
            <a:spLocks/>
          </p:cNvSpPr>
          <p:nvPr/>
        </p:nvSpPr>
        <p:spPr>
          <a:xfrm>
            <a:off x="731966" y="390769"/>
            <a:ext cx="2823919" cy="128644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Blockchain Infra - GETH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7A3D6FB-21EC-4AF5-AF19-7465D6CE5CB5}"/>
              </a:ext>
            </a:extLst>
          </p:cNvPr>
          <p:cNvSpPr txBox="1"/>
          <p:nvPr/>
        </p:nvSpPr>
        <p:spPr>
          <a:xfrm>
            <a:off x="1263826" y="2326848"/>
            <a:ext cx="16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EC2 Machine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5365364-E5C3-4E04-8854-DCC415907C2C}"/>
              </a:ext>
            </a:extLst>
          </p:cNvPr>
          <p:cNvSpPr txBox="1"/>
          <p:nvPr/>
        </p:nvSpPr>
        <p:spPr>
          <a:xfrm>
            <a:off x="6949452" y="2349359"/>
            <a:ext cx="16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EC2 Machine 3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B29DD68-905D-4AC7-9C53-31629425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09" y="5648999"/>
            <a:ext cx="200026" cy="114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7C4A6-833D-4C54-B085-FA39877B0B9D}"/>
              </a:ext>
            </a:extLst>
          </p:cNvPr>
          <p:cNvSpPr txBox="1"/>
          <p:nvPr/>
        </p:nvSpPr>
        <p:spPr>
          <a:xfrm>
            <a:off x="5442935" y="5413761"/>
            <a:ext cx="171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Escrow Account</a:t>
            </a:r>
          </a:p>
          <a:p>
            <a:r>
              <a:rPr lang="en-IN" sz="1600" dirty="0">
                <a:solidFill>
                  <a:srgbClr val="002060"/>
                </a:solidFill>
              </a:rPr>
              <a:t>(Smart Contract)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FCAD3C-BB5A-4C07-BFF9-2EE1EF729E6E}"/>
              </a:ext>
            </a:extLst>
          </p:cNvPr>
          <p:cNvSpPr/>
          <p:nvPr/>
        </p:nvSpPr>
        <p:spPr>
          <a:xfrm>
            <a:off x="9186408" y="2919982"/>
            <a:ext cx="1579078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Madhavi -  Customer Account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C29E336-74CC-4C86-9A63-9ED4029A1D40}"/>
              </a:ext>
            </a:extLst>
          </p:cNvPr>
          <p:cNvSpPr/>
          <p:nvPr/>
        </p:nvSpPr>
        <p:spPr>
          <a:xfrm>
            <a:off x="1701963" y="2874486"/>
            <a:ext cx="1484300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Vishal -  Customer Account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CF22212-D7D5-4D0F-B263-59773C79E98D}"/>
              </a:ext>
            </a:extLst>
          </p:cNvPr>
          <p:cNvSpPr/>
          <p:nvPr/>
        </p:nvSpPr>
        <p:spPr>
          <a:xfrm>
            <a:off x="3647675" y="2874486"/>
            <a:ext cx="1484300" cy="394774"/>
          </a:xfrm>
          <a:prstGeom prst="round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Swami -  Customer Account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A0863-B0BA-4D0E-BE18-03BEBA960DDB}"/>
              </a:ext>
            </a:extLst>
          </p:cNvPr>
          <p:cNvCxnSpPr/>
          <p:nvPr/>
        </p:nvCxnSpPr>
        <p:spPr>
          <a:xfrm>
            <a:off x="805217" y="1849342"/>
            <a:ext cx="25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55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4FFF38-6764-42A0-A012-55804F445DA9}"/>
              </a:ext>
            </a:extLst>
          </p:cNvPr>
          <p:cNvSpPr txBox="1"/>
          <p:nvPr/>
        </p:nvSpPr>
        <p:spPr>
          <a:xfrm>
            <a:off x="595280" y="245754"/>
            <a:ext cx="96293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/>
              <a:t> PENDING</a:t>
            </a:r>
          </a:p>
          <a:p>
            <a:endParaRPr lang="en-IN" sz="3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D55EF3-0451-476A-8800-58D58C7799B0}"/>
              </a:ext>
            </a:extLst>
          </p:cNvPr>
          <p:cNvCxnSpPr>
            <a:cxnSpLocks/>
          </p:cNvCxnSpPr>
          <p:nvPr/>
        </p:nvCxnSpPr>
        <p:spPr>
          <a:xfrm>
            <a:off x="819558" y="901978"/>
            <a:ext cx="167980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BC6AC6-F1F2-4ED3-9699-40DD9D19FB50}"/>
              </a:ext>
            </a:extLst>
          </p:cNvPr>
          <p:cNvSpPr txBox="1"/>
          <p:nvPr/>
        </p:nvSpPr>
        <p:spPr>
          <a:xfrm>
            <a:off x="770313" y="129219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CHAINLINK INTEGRATION FOR FLIGHT INFORMATION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824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61F9D-0D5F-4AEA-983D-8BEFFBDF7DDB}"/>
              </a:ext>
            </a:extLst>
          </p:cNvPr>
          <p:cNvSpPr txBox="1"/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atin typeface="+mj-lt"/>
                <a:ea typeface="+mj-ea"/>
                <a:cs typeface="+mj-cs"/>
              </a:rPr>
              <a:t>Thanks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5F990B0-EB76-4B08-A938-8FB5F9A1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74" y="2601774"/>
            <a:ext cx="6282919" cy="8953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2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ED7532-64B4-7B14-A5AF-B7B8A860ECD1}"/>
              </a:ext>
            </a:extLst>
          </p:cNvPr>
          <p:cNvSpPr/>
          <p:nvPr/>
        </p:nvSpPr>
        <p:spPr>
          <a:xfrm>
            <a:off x="624309" y="1482973"/>
            <a:ext cx="1172095" cy="5569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Remix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DD58AA-C127-DACC-49F1-7A5DA3FD38B8}"/>
              </a:ext>
            </a:extLst>
          </p:cNvPr>
          <p:cNvSpPr/>
          <p:nvPr/>
        </p:nvSpPr>
        <p:spPr>
          <a:xfrm>
            <a:off x="2503998" y="1482973"/>
            <a:ext cx="1172095" cy="55695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Web3 Provider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DF7294-DC76-4316-45B4-3218808202FD}"/>
              </a:ext>
            </a:extLst>
          </p:cNvPr>
          <p:cNvGrpSpPr/>
          <p:nvPr/>
        </p:nvGrpSpPr>
        <p:grpSpPr>
          <a:xfrm>
            <a:off x="4410383" y="215814"/>
            <a:ext cx="2946972" cy="2188480"/>
            <a:chOff x="5236911" y="460075"/>
            <a:chExt cx="4353097" cy="3331486"/>
          </a:xfrm>
          <a:solidFill>
            <a:schemeClr val="bg1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75DA461-6F46-057C-2F70-A501642FAF88}"/>
                </a:ext>
              </a:extLst>
            </p:cNvPr>
            <p:cNvSpPr/>
            <p:nvPr/>
          </p:nvSpPr>
          <p:spPr>
            <a:xfrm>
              <a:off x="5236911" y="460075"/>
              <a:ext cx="4353097" cy="3331486"/>
            </a:xfrm>
            <a:prstGeom prst="round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5E3DEF-2C74-A151-B95A-2EE4CB78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2764" y="2252578"/>
              <a:ext cx="1208273" cy="1161798"/>
            </a:xfrm>
            <a:prstGeom prst="rect">
              <a:avLst/>
            </a:prstGeom>
            <a:grpFill/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E8E95D-D1B5-C413-F0C6-545474B63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09324" y="744474"/>
              <a:ext cx="1208273" cy="1161798"/>
            </a:xfrm>
            <a:prstGeom prst="rect">
              <a:avLst/>
            </a:prstGeom>
            <a:grpFill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05DFDB-E7CB-CFFB-673F-53FED2BCC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4403" y="2267202"/>
              <a:ext cx="1208273" cy="1161798"/>
            </a:xfrm>
            <a:prstGeom prst="rect">
              <a:avLst/>
            </a:prstGeom>
            <a:grp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E8ED93-FBE4-EDE2-7BA4-15401D161A7D}"/>
                </a:ext>
              </a:extLst>
            </p:cNvPr>
            <p:cNvSpPr txBox="1"/>
            <p:nvPr/>
          </p:nvSpPr>
          <p:spPr>
            <a:xfrm>
              <a:off x="5246357" y="1042033"/>
              <a:ext cx="162481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AWS Infra 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84CF4C-DF25-2328-A493-15E2B510CD5B}"/>
              </a:ext>
            </a:extLst>
          </p:cNvPr>
          <p:cNvSpPr/>
          <p:nvPr/>
        </p:nvSpPr>
        <p:spPr>
          <a:xfrm>
            <a:off x="8199849" y="1451390"/>
            <a:ext cx="1172095" cy="55695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Web3 Provider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F724F-BFB4-DA52-5F40-C891513742C7}"/>
              </a:ext>
            </a:extLst>
          </p:cNvPr>
          <p:cNvSpPr txBox="1"/>
          <p:nvPr/>
        </p:nvSpPr>
        <p:spPr>
          <a:xfrm>
            <a:off x="1845016" y="4196985"/>
            <a:ext cx="209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/>
              <a:t>2 Miners Nodes</a:t>
            </a:r>
          </a:p>
          <a:p>
            <a:r>
              <a:rPr lang="en-IN" sz="1600" u="sng" dirty="0"/>
              <a:t>4 Customers Nodes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A91D7-7BF8-2F1A-F63F-2B223C25F045}"/>
              </a:ext>
            </a:extLst>
          </p:cNvPr>
          <p:cNvSpPr txBox="1"/>
          <p:nvPr/>
        </p:nvSpPr>
        <p:spPr>
          <a:xfrm>
            <a:off x="2237500" y="2092876"/>
            <a:ext cx="1913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Open Ports- 8545,8546,8547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83A645-1A7E-A841-332A-D57CABCEAC8A}"/>
              </a:ext>
            </a:extLst>
          </p:cNvPr>
          <p:cNvSpPr txBox="1"/>
          <p:nvPr/>
        </p:nvSpPr>
        <p:spPr>
          <a:xfrm>
            <a:off x="8157773" y="2078710"/>
            <a:ext cx="1479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Ports- 8545,8546,8547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65D9C2-C2CF-DA4B-D0DF-DFCBD25378E2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1796404" y="1761449"/>
            <a:ext cx="7075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27720-976B-48E3-C7C8-C00105804128}"/>
              </a:ext>
            </a:extLst>
          </p:cNvPr>
          <p:cNvCxnSpPr>
            <a:stCxn id="6" idx="3"/>
          </p:cNvCxnSpPr>
          <p:nvPr/>
        </p:nvCxnSpPr>
        <p:spPr>
          <a:xfrm flipV="1">
            <a:off x="3676093" y="1761449"/>
            <a:ext cx="7075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32A8DD-1B54-97B4-FB08-921F4860931F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9371944" y="1729866"/>
            <a:ext cx="8100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AEB610-BE94-3D27-0C57-CE368ACEAB45}"/>
              </a:ext>
            </a:extLst>
          </p:cNvPr>
          <p:cNvCxnSpPr>
            <a:cxnSpLocks/>
          </p:cNvCxnSpPr>
          <p:nvPr/>
        </p:nvCxnSpPr>
        <p:spPr>
          <a:xfrm flipH="1">
            <a:off x="7373494" y="1729866"/>
            <a:ext cx="784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899061-BCE2-649B-2767-A4265DBA9EC2}"/>
              </a:ext>
            </a:extLst>
          </p:cNvPr>
          <p:cNvCxnSpPr>
            <a:stCxn id="13" idx="2"/>
            <a:endCxn id="12" idx="3"/>
          </p:cNvCxnSpPr>
          <p:nvPr/>
        </p:nvCxnSpPr>
        <p:spPr>
          <a:xfrm flipH="1">
            <a:off x="5624975" y="1165832"/>
            <a:ext cx="258895" cy="609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82D438-B10C-A341-BC64-9F51AB8E7817}"/>
              </a:ext>
            </a:extLst>
          </p:cNvPr>
          <p:cNvCxnSpPr>
            <a:cxnSpLocks/>
          </p:cNvCxnSpPr>
          <p:nvPr/>
        </p:nvCxnSpPr>
        <p:spPr>
          <a:xfrm>
            <a:off x="5892484" y="1168413"/>
            <a:ext cx="299102" cy="5930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0D0CB9-DF42-A60C-4F2C-10D4913B9BD8}"/>
              </a:ext>
            </a:extLst>
          </p:cNvPr>
          <p:cNvCxnSpPr/>
          <p:nvPr/>
        </p:nvCxnSpPr>
        <p:spPr>
          <a:xfrm>
            <a:off x="5641342" y="1761449"/>
            <a:ext cx="5421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3B3304E-09F9-4B82-5DDE-C068FC17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332" y="3258940"/>
            <a:ext cx="4238304" cy="2546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3" name="Arrow: Up-Down 52">
            <a:extLst>
              <a:ext uri="{FF2B5EF4-FFF2-40B4-BE49-F238E27FC236}">
                <a16:creationId xmlns:a16="http://schemas.microsoft.com/office/drawing/2014/main" id="{5BE7C783-8C73-AF4B-F503-DE081E187C8E}"/>
              </a:ext>
            </a:extLst>
          </p:cNvPr>
          <p:cNvSpPr/>
          <p:nvPr/>
        </p:nvSpPr>
        <p:spPr>
          <a:xfrm>
            <a:off x="5754421" y="2404294"/>
            <a:ext cx="341578" cy="826890"/>
          </a:xfrm>
          <a:prstGeom prst="up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Male icon">
                <a:extLst>
                  <a:ext uri="{FF2B5EF4-FFF2-40B4-BE49-F238E27FC236}">
                    <a16:creationId xmlns:a16="http://schemas.microsoft.com/office/drawing/2014/main" id="{DFADDDD8-164C-04B1-7E9B-922DA2124E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0258689"/>
                  </p:ext>
                </p:extLst>
              </p:nvPr>
            </p:nvGraphicFramePr>
            <p:xfrm>
              <a:off x="885595" y="2738385"/>
              <a:ext cx="589033" cy="8528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9033" cy="852847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56430" ay="291984" az="132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42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Male icon">
                <a:extLst>
                  <a:ext uri="{FF2B5EF4-FFF2-40B4-BE49-F238E27FC236}">
                    <a16:creationId xmlns:a16="http://schemas.microsoft.com/office/drawing/2014/main" id="{DFADDDD8-164C-04B1-7E9B-922DA2124E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595" y="2738385"/>
                <a:ext cx="589033" cy="85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5" name="3D Model 54" descr="Male icon">
                <a:extLst>
                  <a:ext uri="{FF2B5EF4-FFF2-40B4-BE49-F238E27FC236}">
                    <a16:creationId xmlns:a16="http://schemas.microsoft.com/office/drawing/2014/main" id="{8CB953A8-9ACB-6C7F-EFC4-085912E8B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8482031"/>
                  </p:ext>
                </p:extLst>
              </p:nvPr>
            </p:nvGraphicFramePr>
            <p:xfrm>
              <a:off x="10529520" y="2713065"/>
              <a:ext cx="597311" cy="87816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97311" cy="878167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490272" ay="526116" az="7523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71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5" name="3D Model 54" descr="Male icon">
                <a:extLst>
                  <a:ext uri="{FF2B5EF4-FFF2-40B4-BE49-F238E27FC236}">
                    <a16:creationId xmlns:a16="http://schemas.microsoft.com/office/drawing/2014/main" id="{8CB953A8-9ACB-6C7F-EFC4-085912E8B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29520" y="2713065"/>
                <a:ext cx="597311" cy="878167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335FAC-08AE-DFD9-F0F8-B680773A5A63}"/>
              </a:ext>
            </a:extLst>
          </p:cNvPr>
          <p:cNvCxnSpPr/>
          <p:nvPr/>
        </p:nvCxnSpPr>
        <p:spPr>
          <a:xfrm flipV="1">
            <a:off x="1187485" y="2078710"/>
            <a:ext cx="0" cy="62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AA7144-4CED-00DD-B647-B1864B69AFA7}"/>
              </a:ext>
            </a:extLst>
          </p:cNvPr>
          <p:cNvCxnSpPr/>
          <p:nvPr/>
        </p:nvCxnSpPr>
        <p:spPr>
          <a:xfrm flipV="1">
            <a:off x="10818584" y="2061871"/>
            <a:ext cx="0" cy="62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390CF216-A055-6885-15D3-C1521BC69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228" y="1559148"/>
            <a:ext cx="708442" cy="40460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9CE772A-9AA0-2A58-84A3-9AE293FDA454}"/>
              </a:ext>
            </a:extLst>
          </p:cNvPr>
          <p:cNvSpPr/>
          <p:nvPr/>
        </p:nvSpPr>
        <p:spPr>
          <a:xfrm>
            <a:off x="10214438" y="1451390"/>
            <a:ext cx="1172095" cy="5569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Remix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C968F69-4A95-CAE2-351A-CCC912D96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6264" y="1527565"/>
            <a:ext cx="708442" cy="40460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FDFE5F5-100D-BEEF-A3E7-FA47D512A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663" y="1522093"/>
            <a:ext cx="1114764" cy="48624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39164C3-C48D-D685-9A37-8006DF0C4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6968" y="1490699"/>
            <a:ext cx="1114764" cy="486249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3FB6428-0DBB-66AC-2AFA-CA50AEF91C94}"/>
              </a:ext>
            </a:extLst>
          </p:cNvPr>
          <p:cNvSpPr txBox="1">
            <a:spLocks/>
          </p:cNvSpPr>
          <p:nvPr/>
        </p:nvSpPr>
        <p:spPr>
          <a:xfrm>
            <a:off x="282075" y="550382"/>
            <a:ext cx="4143520" cy="643206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High Level Design</a:t>
            </a:r>
          </a:p>
          <a:p>
            <a:endParaRPr lang="en-US" sz="3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0DD008-9A05-03CC-7B2E-921C47A5717A}"/>
              </a:ext>
            </a:extLst>
          </p:cNvPr>
          <p:cNvCxnSpPr>
            <a:cxnSpLocks/>
          </p:cNvCxnSpPr>
          <p:nvPr/>
        </p:nvCxnSpPr>
        <p:spPr>
          <a:xfrm flipV="1">
            <a:off x="390832" y="781472"/>
            <a:ext cx="3639058" cy="27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9D09BE-95A0-EC6E-C303-8BA2E2F18D08}"/>
              </a:ext>
            </a:extLst>
          </p:cNvPr>
          <p:cNvSpPr/>
          <p:nvPr/>
        </p:nvSpPr>
        <p:spPr>
          <a:xfrm>
            <a:off x="8665117" y="3727721"/>
            <a:ext cx="2903428" cy="174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723831-38A9-DF56-D16B-B0A0897E67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672" y="4012097"/>
            <a:ext cx="442254" cy="5793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7571823-054A-389B-2B3E-0CA4D733E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6003" y="4015360"/>
            <a:ext cx="442254" cy="5793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ABF6653-FB5F-BB4E-1E5A-A6949C40F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6219" y="4006261"/>
            <a:ext cx="442254" cy="57938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1F19934-B652-8579-2B8E-823C488A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7550" y="4015360"/>
            <a:ext cx="442254" cy="5793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09FA8D6-4CD6-B970-6EB4-EB9DC4F8DC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9319" y="4677325"/>
            <a:ext cx="383634" cy="5793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65D19DD-E050-52A7-8741-852637A51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0650" y="4680588"/>
            <a:ext cx="383634" cy="57938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B57A6F0-0171-B4D3-7C8E-B56894AC5E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0866" y="4671489"/>
            <a:ext cx="383634" cy="579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8AF4BE9-AC8F-5D30-4835-C662C5C1F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2197" y="4680588"/>
            <a:ext cx="383634" cy="579387"/>
          </a:xfrm>
          <a:prstGeom prst="rect">
            <a:avLst/>
          </a:prstGeom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702F11E0-E322-5B53-C469-6815715C07DF}"/>
              </a:ext>
            </a:extLst>
          </p:cNvPr>
          <p:cNvSpPr/>
          <p:nvPr/>
        </p:nvSpPr>
        <p:spPr>
          <a:xfrm>
            <a:off x="8011635" y="4461164"/>
            <a:ext cx="653481" cy="311712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EBF765-49E4-1D79-A559-FF7B5F5D74A9}"/>
              </a:ext>
            </a:extLst>
          </p:cNvPr>
          <p:cNvSpPr txBox="1"/>
          <p:nvPr/>
        </p:nvSpPr>
        <p:spPr>
          <a:xfrm>
            <a:off x="8769627" y="5499582"/>
            <a:ext cx="29856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/>
              <a:t>Airline, </a:t>
            </a:r>
            <a:r>
              <a:rPr lang="en-IN" sz="1600" u="sng" dirty="0" err="1"/>
              <a:t>TicketAgreement</a:t>
            </a:r>
            <a:r>
              <a:rPr lang="en-IN" sz="1600" u="sng" dirty="0"/>
              <a:t>,</a:t>
            </a:r>
          </a:p>
          <a:p>
            <a:r>
              <a:rPr lang="en-IN" sz="1600" u="sng" dirty="0"/>
              <a:t>Customer, Flight, Escrow, Ticket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1741E3-F3E9-B09D-7927-23AC6544A317}"/>
              </a:ext>
            </a:extLst>
          </p:cNvPr>
          <p:cNvSpPr txBox="1"/>
          <p:nvPr/>
        </p:nvSpPr>
        <p:spPr>
          <a:xfrm>
            <a:off x="8628810" y="3402113"/>
            <a:ext cx="1762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/>
              <a:t> Smart Contracts </a:t>
            </a:r>
          </a:p>
          <a:p>
            <a:r>
              <a:rPr lang="en-IN" sz="1600" u="sng" dirty="0"/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2AC774-714F-3FA6-DD46-182BA28FD5FA}"/>
              </a:ext>
            </a:extLst>
          </p:cNvPr>
          <p:cNvSpPr txBox="1"/>
          <p:nvPr/>
        </p:nvSpPr>
        <p:spPr>
          <a:xfrm>
            <a:off x="3773332" y="2939489"/>
            <a:ext cx="2657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/>
              <a:t>Blockchain Network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9B4EBE-3090-A625-C792-C7B48FDCB5EA}"/>
              </a:ext>
            </a:extLst>
          </p:cNvPr>
          <p:cNvSpPr txBox="1"/>
          <p:nvPr/>
        </p:nvSpPr>
        <p:spPr>
          <a:xfrm>
            <a:off x="805467" y="1159002"/>
            <a:ext cx="128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/>
              <a:t> Remix</a:t>
            </a:r>
          </a:p>
          <a:p>
            <a:r>
              <a:rPr lang="en-IN" sz="1600" u="sng" dirty="0"/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8C7033-0E94-6E5C-85DC-0DB802E9C6F0}"/>
              </a:ext>
            </a:extLst>
          </p:cNvPr>
          <p:cNvSpPr txBox="1"/>
          <p:nvPr/>
        </p:nvSpPr>
        <p:spPr>
          <a:xfrm>
            <a:off x="10380178" y="1139017"/>
            <a:ext cx="128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/>
              <a:t> Remix</a:t>
            </a:r>
          </a:p>
          <a:p>
            <a:r>
              <a:rPr lang="en-IN" sz="1600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88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>
            <a:extLst>
              <a:ext uri="{FF2B5EF4-FFF2-40B4-BE49-F238E27FC236}">
                <a16:creationId xmlns:a16="http://schemas.microsoft.com/office/drawing/2014/main" id="{29AA9A8C-4CB2-1A72-6D7A-D6CB30BC8F16}"/>
              </a:ext>
            </a:extLst>
          </p:cNvPr>
          <p:cNvSpPr txBox="1">
            <a:spLocks/>
          </p:cNvSpPr>
          <p:nvPr/>
        </p:nvSpPr>
        <p:spPr>
          <a:xfrm>
            <a:off x="195714" y="375003"/>
            <a:ext cx="7147439" cy="643206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Sequence Diagram – Buy Ticket</a:t>
            </a:r>
          </a:p>
          <a:p>
            <a:endParaRPr lang="en-US" sz="3200" dirty="0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8469685-26B8-E1F2-A5B1-1BE2D94696DE}"/>
              </a:ext>
            </a:extLst>
          </p:cNvPr>
          <p:cNvCxnSpPr>
            <a:cxnSpLocks/>
          </p:cNvCxnSpPr>
          <p:nvPr/>
        </p:nvCxnSpPr>
        <p:spPr>
          <a:xfrm>
            <a:off x="284550" y="568574"/>
            <a:ext cx="64543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742E070-AF7B-5715-A037-E8896F6EC410}"/>
              </a:ext>
            </a:extLst>
          </p:cNvPr>
          <p:cNvGrpSpPr/>
          <p:nvPr/>
        </p:nvGrpSpPr>
        <p:grpSpPr>
          <a:xfrm>
            <a:off x="610172" y="754995"/>
            <a:ext cx="10397340" cy="5202826"/>
            <a:chOff x="1025808" y="732459"/>
            <a:chExt cx="10397340" cy="5202826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B996EF61-77EB-8981-03E2-DE19538793F8}"/>
                </a:ext>
              </a:extLst>
            </p:cNvPr>
            <p:cNvGrpSpPr/>
            <p:nvPr/>
          </p:nvGrpSpPr>
          <p:grpSpPr>
            <a:xfrm>
              <a:off x="1025808" y="732459"/>
              <a:ext cx="10397340" cy="5202826"/>
              <a:chOff x="28280" y="726917"/>
              <a:chExt cx="10397340" cy="520282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CB289E-8727-5B85-B82D-6386938138AC}"/>
                  </a:ext>
                </a:extLst>
              </p:cNvPr>
              <p:cNvSpPr/>
              <p:nvPr/>
            </p:nvSpPr>
            <p:spPr>
              <a:xfrm>
                <a:off x="1821461" y="735824"/>
                <a:ext cx="1197675" cy="1873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 dirty="0" err="1"/>
                  <a:t>TicketAgreement</a:t>
                </a:r>
                <a:endParaRPr lang="en-IN" sz="11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ECE682-2581-F12F-3661-373D73FA8829}"/>
                  </a:ext>
                </a:extLst>
              </p:cNvPr>
              <p:cNvSpPr/>
              <p:nvPr/>
            </p:nvSpPr>
            <p:spPr>
              <a:xfrm>
                <a:off x="3113007" y="737144"/>
                <a:ext cx="1093933" cy="2090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 dirty="0"/>
                  <a:t>Airline(Miner 1)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8652BB-A453-6C1D-DBE8-5BA2467DD302}"/>
                  </a:ext>
                </a:extLst>
              </p:cNvPr>
              <p:cNvSpPr/>
              <p:nvPr/>
            </p:nvSpPr>
            <p:spPr>
              <a:xfrm>
                <a:off x="4383977" y="735823"/>
                <a:ext cx="961103" cy="2036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 dirty="0"/>
                  <a:t>Customer 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17B5A3D-7860-2281-61EB-039334528A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2596" y="928252"/>
                <a:ext cx="27704" cy="492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CD71A12-D27E-7972-6EE1-27739D157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0919" y="946195"/>
                <a:ext cx="14515" cy="4905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62CE6EE-50BE-B4AE-63F7-66D6B34F0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8541" y="946195"/>
                <a:ext cx="4108" cy="4905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124063-BF8E-27F5-8345-D8A43FA63091}"/>
                  </a:ext>
                </a:extLst>
              </p:cNvPr>
              <p:cNvSpPr/>
              <p:nvPr/>
            </p:nvSpPr>
            <p:spPr>
              <a:xfrm>
                <a:off x="5818499" y="726917"/>
                <a:ext cx="493488" cy="2212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 dirty="0"/>
                  <a:t>Flight  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F1E9C2E-5C0C-CC24-C0E0-BB52CE18EA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9094" y="968432"/>
                <a:ext cx="13852" cy="4883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ECF1C1F-5A2D-B01B-4389-4DFDFB7266CB}"/>
                  </a:ext>
                </a:extLst>
              </p:cNvPr>
              <p:cNvGrpSpPr/>
              <p:nvPr/>
            </p:nvGrpSpPr>
            <p:grpSpPr>
              <a:xfrm>
                <a:off x="68814" y="2961004"/>
                <a:ext cx="1224859" cy="734294"/>
                <a:chOff x="43357" y="928252"/>
                <a:chExt cx="1224859" cy="734294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3CD3801E-0A03-C1AC-7961-F6B15A7D4EB2}"/>
                    </a:ext>
                  </a:extLst>
                </p:cNvPr>
                <p:cNvSpPr/>
                <p:nvPr/>
              </p:nvSpPr>
              <p:spPr>
                <a:xfrm>
                  <a:off x="72904" y="1272681"/>
                  <a:ext cx="687373" cy="389865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DCD7A04-A2B2-48FC-55A9-F8C39FDDC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286" y="1325034"/>
                  <a:ext cx="478396" cy="283220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0FB857-71A5-049F-63DF-416E030A8AFE}"/>
                    </a:ext>
                  </a:extLst>
                </p:cNvPr>
                <p:cNvSpPr txBox="1"/>
                <p:nvPr/>
              </p:nvSpPr>
              <p:spPr>
                <a:xfrm>
                  <a:off x="43357" y="928252"/>
                  <a:ext cx="122485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600" u="sng" dirty="0"/>
                    <a:t>Remix</a:t>
                  </a:r>
                </a:p>
                <a:p>
                  <a:r>
                    <a:rPr lang="en-IN" sz="1600" u="sng" dirty="0"/>
                    <a:t> 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5F10DC5-587E-6909-F1E4-B4BBD9FCF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273" y="1466644"/>
                <a:ext cx="281647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B74826-80E0-303A-0DC5-1D2700C735DF}"/>
                  </a:ext>
                </a:extLst>
              </p:cNvPr>
              <p:cNvSpPr txBox="1"/>
              <p:nvPr/>
            </p:nvSpPr>
            <p:spPr>
              <a:xfrm>
                <a:off x="2385801" y="1433877"/>
                <a:ext cx="14948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/>
                  <a:t>Set Ticket Agreement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6DE4487-F1BA-BF7F-BEB9-A7651609A2EF}"/>
                  </a:ext>
                </a:extLst>
              </p:cNvPr>
              <p:cNvSpPr/>
              <p:nvPr/>
            </p:nvSpPr>
            <p:spPr>
              <a:xfrm>
                <a:off x="28280" y="918554"/>
                <a:ext cx="802993" cy="5011189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9A94D63-7D24-D369-E1F4-56116FFE5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273" y="1657001"/>
                <a:ext cx="2792276" cy="55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A29A23-C29E-87D8-90D2-5F29EA37F8ED}"/>
                  </a:ext>
                </a:extLst>
              </p:cNvPr>
              <p:cNvSpPr txBox="1"/>
              <p:nvPr/>
            </p:nvSpPr>
            <p:spPr>
              <a:xfrm>
                <a:off x="875202" y="1618000"/>
                <a:ext cx="14948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Return Success 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77CEC8-10EF-5EBE-4BEF-FF9572910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273" y="1862876"/>
                <a:ext cx="2804161" cy="8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AB61960-2666-575F-0F44-38F52C395030}"/>
                  </a:ext>
                </a:extLst>
              </p:cNvPr>
              <p:cNvSpPr txBox="1"/>
              <p:nvPr/>
            </p:nvSpPr>
            <p:spPr>
              <a:xfrm>
                <a:off x="2349414" y="1827248"/>
                <a:ext cx="23358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dirty="0"/>
                  <a:t>Set Wallet (Miner 2 Account)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C29FFEF-BA88-EF69-6D4D-057A4B9A83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2960" y="2069866"/>
                <a:ext cx="2812474" cy="188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694B168-0F61-7741-E10A-BC45F7A33A44}"/>
                  </a:ext>
                </a:extLst>
              </p:cNvPr>
              <p:cNvSpPr txBox="1"/>
              <p:nvPr/>
            </p:nvSpPr>
            <p:spPr>
              <a:xfrm>
                <a:off x="872431" y="2014249"/>
                <a:ext cx="14948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Return Success 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B4CF51-211F-2FEC-E6A7-002D02110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60" y="1261597"/>
                <a:ext cx="3981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ABC0A1-4C62-CA1C-911A-8C7C748A8AD4}"/>
                  </a:ext>
                </a:extLst>
              </p:cNvPr>
              <p:cNvSpPr txBox="1"/>
              <p:nvPr/>
            </p:nvSpPr>
            <p:spPr>
              <a:xfrm>
                <a:off x="860820" y="1237348"/>
                <a:ext cx="177898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/>
                  <a:t>Return Contract Addresses</a:t>
                </a:r>
              </a:p>
            </p:txBody>
          </p:sp>
          <p:cxnSp>
            <p:nvCxnSpPr>
              <p:cNvPr id="53" name="Connector: Curved 52">
                <a:extLst>
                  <a:ext uri="{FF2B5EF4-FFF2-40B4-BE49-F238E27FC236}">
                    <a16:creationId xmlns:a16="http://schemas.microsoft.com/office/drawing/2014/main" id="{DE1EFFE5-414A-A68C-57D2-BA2CF346179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13123" y="819464"/>
                <a:ext cx="245226" cy="430873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or: Curved 53">
                <a:extLst>
                  <a:ext uri="{FF2B5EF4-FFF2-40B4-BE49-F238E27FC236}">
                    <a16:creationId xmlns:a16="http://schemas.microsoft.com/office/drawing/2014/main" id="{A3D9F7A0-3220-B20C-5F17-F0DEC09C5F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897257" y="866580"/>
                <a:ext cx="245226" cy="430873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F68404DD-FE18-788D-F448-D6DCB3E921D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740571" y="864763"/>
                <a:ext cx="245226" cy="430873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C1DBCE-9F96-CABF-DC0D-864568B77BE2}"/>
                  </a:ext>
                </a:extLst>
              </p:cNvPr>
              <p:cNvSpPr txBox="1"/>
              <p:nvPr/>
            </p:nvSpPr>
            <p:spPr>
              <a:xfrm>
                <a:off x="2926080" y="935111"/>
                <a:ext cx="70935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Deploy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A36E7A8-0019-0AD6-68C6-974754E2606F}"/>
                  </a:ext>
                </a:extLst>
              </p:cNvPr>
              <p:cNvSpPr txBox="1"/>
              <p:nvPr/>
            </p:nvSpPr>
            <p:spPr>
              <a:xfrm>
                <a:off x="5148899" y="970681"/>
                <a:ext cx="70935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Deploy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962CF34-D902-B8BF-3B9D-6B90D3B4B561}"/>
                  </a:ext>
                </a:extLst>
              </p:cNvPr>
              <p:cNvSpPr txBox="1"/>
              <p:nvPr/>
            </p:nvSpPr>
            <p:spPr>
              <a:xfrm>
                <a:off x="4019608" y="950731"/>
                <a:ext cx="70935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Deploy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A1A2E37-8920-4D1E-BEF8-9DEBA001E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123" y="2281284"/>
                <a:ext cx="28026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5BBA48-924E-8CDE-742C-88D595DA4EEC}"/>
                  </a:ext>
                </a:extLst>
              </p:cNvPr>
              <p:cNvSpPr txBox="1"/>
              <p:nvPr/>
            </p:nvSpPr>
            <p:spPr>
              <a:xfrm>
                <a:off x="2894656" y="2218717"/>
                <a:ext cx="80103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Set Airline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3FF3483-C9E6-A340-01F6-42F78D2690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185" y="2500195"/>
                <a:ext cx="28033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1D92B8A-1AF7-58EF-2CDF-2A96BC41C5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23" y="1157514"/>
                <a:ext cx="15751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5DCF137-6934-645F-B365-9E9D3046DF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1267" y="1209844"/>
                <a:ext cx="2804167" cy="5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183A6C0-35C9-7325-220B-EEDD37DC63CD}"/>
                  </a:ext>
                </a:extLst>
              </p:cNvPr>
              <p:cNvSpPr txBox="1"/>
              <p:nvPr/>
            </p:nvSpPr>
            <p:spPr>
              <a:xfrm>
                <a:off x="858578" y="2460361"/>
                <a:ext cx="14948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Return Success 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0DF45E4-1CB9-5198-4261-EB6ADDF327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267" y="2727399"/>
                <a:ext cx="28041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B3B45D5-4C2D-16DA-2289-12CE75546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7747" y="2789466"/>
                <a:ext cx="2445198" cy="115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0ADFBA-5E7E-A9DB-33D5-1CCBE9A92AEA}"/>
                  </a:ext>
                </a:extLst>
              </p:cNvPr>
              <p:cNvSpPr txBox="1"/>
              <p:nvPr/>
            </p:nvSpPr>
            <p:spPr>
              <a:xfrm>
                <a:off x="5345080" y="2533248"/>
                <a:ext cx="80103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Add Flight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B1F39F1-32DA-8A26-CF0D-57B96EBDBE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3549" y="2885971"/>
                <a:ext cx="24693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B37429B-1AC4-C7E5-3C65-79A5B16331AE}"/>
                  </a:ext>
                </a:extLst>
              </p:cNvPr>
              <p:cNvSpPr txBox="1"/>
              <p:nvPr/>
            </p:nvSpPr>
            <p:spPr>
              <a:xfrm>
                <a:off x="3603715" y="2846003"/>
                <a:ext cx="91475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Flight Added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9228270-CCAB-D12D-9709-72234AF4AD13}"/>
                  </a:ext>
                </a:extLst>
              </p:cNvPr>
              <p:cNvSpPr txBox="1"/>
              <p:nvPr/>
            </p:nvSpPr>
            <p:spPr>
              <a:xfrm>
                <a:off x="805973" y="2917379"/>
                <a:ext cx="133500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Adding Flight Success</a:t>
                </a:r>
              </a:p>
            </p:txBody>
          </p: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9301846F-E458-5298-2FAE-1A6D3F2263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273" y="2966950"/>
                <a:ext cx="2792276" cy="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C0C4CD0-92E0-41EF-348C-ACFE3EB4A0FD}"/>
                  </a:ext>
                </a:extLst>
              </p:cNvPr>
              <p:cNvSpPr/>
              <p:nvPr/>
            </p:nvSpPr>
            <p:spPr>
              <a:xfrm>
                <a:off x="6755041" y="726917"/>
                <a:ext cx="622307" cy="230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 dirty="0"/>
                  <a:t>Ticket  </a:t>
                </a:r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0DDE925-0FD1-BCE6-AB62-CD995269D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4907" y="933337"/>
                <a:ext cx="0" cy="48744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8C1A4038-576E-45D1-5F3C-8B85E6A503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123" y="3286298"/>
                <a:ext cx="39593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990142-C671-254D-61B8-2783B0B5C4F7}"/>
                  </a:ext>
                </a:extLst>
              </p:cNvPr>
              <p:cNvSpPr txBox="1"/>
              <p:nvPr/>
            </p:nvSpPr>
            <p:spPr>
              <a:xfrm>
                <a:off x="4078933" y="3061161"/>
                <a:ext cx="80103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Buy Ticket</a:t>
                </a:r>
              </a:p>
            </p:txBody>
          </p: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893EFEA5-14CD-5D6E-7D36-43FBF359F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4433" y="3429000"/>
                <a:ext cx="128851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097EDD1F-D630-B57F-28FC-979CAF828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946" y="3514898"/>
                <a:ext cx="10009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66850C80-1BC2-7D95-EC80-46A136FDFDE3}"/>
                  </a:ext>
                </a:extLst>
              </p:cNvPr>
              <p:cNvCxnSpPr/>
              <p:nvPr/>
            </p:nvCxnSpPr>
            <p:spPr>
              <a:xfrm flipH="1">
                <a:off x="6106797" y="3629921"/>
                <a:ext cx="9732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A35CAF28-7F15-27F7-AC26-7FE38F7D9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4433" y="3710247"/>
                <a:ext cx="128851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BFA32B7-E83D-2EF8-58C0-D0CCB704B4B7}"/>
                  </a:ext>
                </a:extLst>
              </p:cNvPr>
              <p:cNvSpPr txBox="1"/>
              <p:nvPr/>
            </p:nvSpPr>
            <p:spPr>
              <a:xfrm>
                <a:off x="5247931" y="3188119"/>
                <a:ext cx="91217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Book Ticket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A8FF99-0940-759A-6A5D-0F14353CDF3E}"/>
                  </a:ext>
                </a:extLst>
              </p:cNvPr>
              <p:cNvSpPr txBox="1"/>
              <p:nvPr/>
            </p:nvSpPr>
            <p:spPr>
              <a:xfrm>
                <a:off x="4812649" y="3718113"/>
                <a:ext cx="10991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Ticket Booked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CDBFDFA0-9FAE-2E9A-8515-1769E25C7964}"/>
                  </a:ext>
                </a:extLst>
              </p:cNvPr>
              <p:cNvCxnSpPr/>
              <p:nvPr/>
            </p:nvCxnSpPr>
            <p:spPr>
              <a:xfrm flipH="1">
                <a:off x="831267" y="3832025"/>
                <a:ext cx="397316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CB2B29A-39C2-C4DB-3318-2BAFD163630E}"/>
                  </a:ext>
                </a:extLst>
              </p:cNvPr>
              <p:cNvSpPr txBox="1"/>
              <p:nvPr/>
            </p:nvSpPr>
            <p:spPr>
              <a:xfrm>
                <a:off x="800396" y="3812888"/>
                <a:ext cx="155330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Return Ticket Address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6D7A163-16DD-B14C-A147-697A7690D635}"/>
                  </a:ext>
                </a:extLst>
              </p:cNvPr>
              <p:cNvSpPr/>
              <p:nvPr/>
            </p:nvSpPr>
            <p:spPr>
              <a:xfrm>
                <a:off x="7786761" y="733345"/>
                <a:ext cx="1147745" cy="2242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 dirty="0" err="1"/>
                  <a:t>Ecrow</a:t>
                </a:r>
                <a:r>
                  <a:rPr lang="en-IN" sz="1100" dirty="0"/>
                  <a:t> Account  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39AA7AE-2B96-A5F2-0B4F-D892EE249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0633" y="957586"/>
                <a:ext cx="10041" cy="48502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210BCA91-D8C1-8145-1A42-E84B96E50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3897" y="3549031"/>
                <a:ext cx="12932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80AE343-4324-88FC-935A-2FEA552E2CBD}"/>
                  </a:ext>
                </a:extLst>
              </p:cNvPr>
              <p:cNvSpPr txBox="1"/>
              <p:nvPr/>
            </p:nvSpPr>
            <p:spPr>
              <a:xfrm>
                <a:off x="7138590" y="3311479"/>
                <a:ext cx="132948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Amount Transferred </a:t>
                </a: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DE3E72B5-A2D8-C09F-B28E-FAE00D33A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123" y="4233949"/>
                <a:ext cx="28026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77C45741-6741-B394-D7CD-EC96B028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434" y="4314305"/>
                <a:ext cx="24575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A6181D4-DAAB-B0FC-988C-75C3946A322D}"/>
                  </a:ext>
                </a:extLst>
              </p:cNvPr>
              <p:cNvSpPr txBox="1"/>
              <p:nvPr/>
            </p:nvSpPr>
            <p:spPr>
              <a:xfrm>
                <a:off x="2385801" y="3983306"/>
                <a:ext cx="16270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Update Flight Depart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0B007A4-BB7B-5D90-11B0-AA3319F46686}"/>
                  </a:ext>
                </a:extLst>
              </p:cNvPr>
              <p:cNvSpPr txBox="1"/>
              <p:nvPr/>
            </p:nvSpPr>
            <p:spPr>
              <a:xfrm>
                <a:off x="5107094" y="4085394"/>
                <a:ext cx="16270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Update Depart</a:t>
                </a:r>
              </a:p>
            </p:txBody>
          </p: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B8779230-D77A-785C-AA76-B46A0078D003}"/>
                  </a:ext>
                </a:extLst>
              </p:cNvPr>
              <p:cNvCxnSpPr/>
              <p:nvPr/>
            </p:nvCxnSpPr>
            <p:spPr>
              <a:xfrm flipH="1">
                <a:off x="3615640" y="4410598"/>
                <a:ext cx="24416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D18BA899-43BA-4307-B760-3220DD573F91}"/>
                  </a:ext>
                </a:extLst>
              </p:cNvPr>
              <p:cNvCxnSpPr/>
              <p:nvPr/>
            </p:nvCxnSpPr>
            <p:spPr>
              <a:xfrm flipH="1">
                <a:off x="857008" y="4522123"/>
                <a:ext cx="277842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F1E91FA5-223C-3A15-D656-BFE22981B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793" y="4735484"/>
                <a:ext cx="28026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FDC62C5-3A19-C966-8CEB-6F0C0EEB390E}"/>
                  </a:ext>
                </a:extLst>
              </p:cNvPr>
              <p:cNvSpPr txBox="1"/>
              <p:nvPr/>
            </p:nvSpPr>
            <p:spPr>
              <a:xfrm>
                <a:off x="2392596" y="4503231"/>
                <a:ext cx="16270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           Flight Depart</a:t>
                </a:r>
              </a:p>
            </p:txBody>
          </p: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244B483F-056C-ECB6-055C-04F46D167F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582" y="4859310"/>
                <a:ext cx="24575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C0C7A0-DAD6-0E95-02E6-4A8986E17BDC}"/>
                  </a:ext>
                </a:extLst>
              </p:cNvPr>
              <p:cNvSpPr txBox="1"/>
              <p:nvPr/>
            </p:nvSpPr>
            <p:spPr>
              <a:xfrm>
                <a:off x="5230316" y="4605394"/>
                <a:ext cx="92568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Depart Flight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BC5D09B-4F86-C337-D271-4389BED12EA2}"/>
                  </a:ext>
                </a:extLst>
              </p:cNvPr>
              <p:cNvSpPr txBox="1"/>
              <p:nvPr/>
            </p:nvSpPr>
            <p:spPr>
              <a:xfrm>
                <a:off x="864941" y="4466435"/>
                <a:ext cx="155330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Updated Depart Time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B3CCA23-18D7-1277-78AF-2FDD276212DB}"/>
                  </a:ext>
                </a:extLst>
              </p:cNvPr>
              <p:cNvSpPr txBox="1"/>
              <p:nvPr/>
            </p:nvSpPr>
            <p:spPr>
              <a:xfrm>
                <a:off x="3555942" y="4360657"/>
                <a:ext cx="16270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Updated Depart</a:t>
                </a:r>
              </a:p>
            </p:txBody>
          </p: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39A1E8B2-FE56-AAA1-62D9-80AED2995D87}"/>
                  </a:ext>
                </a:extLst>
              </p:cNvPr>
              <p:cNvCxnSpPr/>
              <p:nvPr/>
            </p:nvCxnSpPr>
            <p:spPr>
              <a:xfrm flipH="1">
                <a:off x="3615640" y="5172106"/>
                <a:ext cx="24416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8D8117C-B3F1-03DC-26C9-3CE0D55B0B7D}"/>
                  </a:ext>
                </a:extLst>
              </p:cNvPr>
              <p:cNvSpPr txBox="1"/>
              <p:nvPr/>
            </p:nvSpPr>
            <p:spPr>
              <a:xfrm>
                <a:off x="3616389" y="5125877"/>
                <a:ext cx="16270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Flight Departed</a:t>
                </a:r>
              </a:p>
            </p:txBody>
          </p: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2F698DBD-4F2C-2E0E-A1C7-5665492635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387" y="5243065"/>
                <a:ext cx="28007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FF0C731-D1B1-95ED-4BB6-5ABD416D6E14}"/>
                  </a:ext>
                </a:extLst>
              </p:cNvPr>
              <p:cNvSpPr txBox="1"/>
              <p:nvPr/>
            </p:nvSpPr>
            <p:spPr>
              <a:xfrm>
                <a:off x="835268" y="5237019"/>
                <a:ext cx="16270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Flight Departed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3DDAAB8A-5945-8E67-9221-FDD9E8D45B5B}"/>
                  </a:ext>
                </a:extLst>
              </p:cNvPr>
              <p:cNvSpPr/>
              <p:nvPr/>
            </p:nvSpPr>
            <p:spPr>
              <a:xfrm>
                <a:off x="9277875" y="733345"/>
                <a:ext cx="1147745" cy="2242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 dirty="0"/>
                  <a:t>Airline (Miner 2)  </a:t>
                </a: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3C8E9FAC-2932-B439-6D00-EA626D204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8206" y="957586"/>
                <a:ext cx="10041" cy="48502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9CC57CFF-2B1C-4B13-289E-64BE7CB51CC3}"/>
                  </a:ext>
                </a:extLst>
              </p:cNvPr>
              <p:cNvCxnSpPr/>
              <p:nvPr/>
            </p:nvCxnSpPr>
            <p:spPr>
              <a:xfrm>
                <a:off x="6079094" y="4921131"/>
                <a:ext cx="9871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182F543-EEC9-2EF7-69B0-5635FBBF95E8}"/>
                  </a:ext>
                </a:extLst>
              </p:cNvPr>
              <p:cNvSpPr txBox="1"/>
              <p:nvPr/>
            </p:nvSpPr>
            <p:spPr>
              <a:xfrm>
                <a:off x="6135289" y="4694922"/>
                <a:ext cx="107280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Settle Accounts</a:t>
                </a: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03DD53E-0408-C08A-DA61-A1A1D37F7642}"/>
                  </a:ext>
                </a:extLst>
              </p:cNvPr>
              <p:cNvCxnSpPr/>
              <p:nvPr/>
            </p:nvCxnSpPr>
            <p:spPr>
              <a:xfrm flipH="1">
                <a:off x="6076327" y="5103709"/>
                <a:ext cx="9871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2486C90D-9240-02A1-69C1-4B7FF6C2B51E}"/>
                  </a:ext>
                </a:extLst>
              </p:cNvPr>
              <p:cNvCxnSpPr/>
              <p:nvPr/>
            </p:nvCxnSpPr>
            <p:spPr>
              <a:xfrm>
                <a:off x="7093897" y="4959921"/>
                <a:ext cx="12667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A4399CCE-61BC-75B1-5FA5-6DB08AC9F8B0}"/>
                  </a:ext>
                </a:extLst>
              </p:cNvPr>
              <p:cNvSpPr txBox="1"/>
              <p:nvPr/>
            </p:nvSpPr>
            <p:spPr>
              <a:xfrm>
                <a:off x="7228763" y="4720351"/>
                <a:ext cx="129323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Withdraw Amount</a:t>
                </a:r>
              </a:p>
            </p:txBody>
          </p: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F574C761-56C8-9AF6-FB7C-C985BC4A1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4843" y="4976042"/>
                <a:ext cx="14646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AEBB39D-8913-2FE9-C20A-322C2454B6CA}"/>
                  </a:ext>
                </a:extLst>
              </p:cNvPr>
              <p:cNvSpPr txBox="1"/>
              <p:nvPr/>
            </p:nvSpPr>
            <p:spPr>
              <a:xfrm>
                <a:off x="8753058" y="4757147"/>
                <a:ext cx="11251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/>
                  <a:t>Wei Transferred </a:t>
                </a:r>
              </a:p>
            </p:txBody>
          </p: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93B5B294-6436-05A9-4482-308D228E917C}"/>
                  </a:ext>
                </a:extLst>
              </p:cNvPr>
              <p:cNvCxnSpPr/>
              <p:nvPr/>
            </p:nvCxnSpPr>
            <p:spPr>
              <a:xfrm flipH="1">
                <a:off x="7074503" y="3591128"/>
                <a:ext cx="12805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9934FD4D-4BC6-D337-8BDE-BC0462BE5CBE}"/>
                  </a:ext>
                </a:extLst>
              </p:cNvPr>
              <p:cNvCxnSpPr/>
              <p:nvPr/>
            </p:nvCxnSpPr>
            <p:spPr>
              <a:xfrm flipH="1">
                <a:off x="8387133" y="5020886"/>
                <a:ext cx="14911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79BEDAFD-273D-C6FE-3F01-24F6D4D81CE1}"/>
                  </a:ext>
                </a:extLst>
              </p:cNvPr>
              <p:cNvCxnSpPr/>
              <p:nvPr/>
            </p:nvCxnSpPr>
            <p:spPr>
              <a:xfrm flipH="1">
                <a:off x="7077271" y="5048596"/>
                <a:ext cx="12611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7812EC-467D-5811-63C3-76ED93C3714A}"/>
                </a:ext>
              </a:extLst>
            </p:cNvPr>
            <p:cNvSpPr txBox="1"/>
            <p:nvPr/>
          </p:nvSpPr>
          <p:spPr>
            <a:xfrm>
              <a:off x="3889234" y="2509200"/>
              <a:ext cx="80103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Add Flight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35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D839-C62E-4542-AF4C-909D43684712}"/>
              </a:ext>
            </a:extLst>
          </p:cNvPr>
          <p:cNvSpPr txBox="1">
            <a:spLocks/>
          </p:cNvSpPr>
          <p:nvPr/>
        </p:nvSpPr>
        <p:spPr>
          <a:xfrm>
            <a:off x="769169" y="491029"/>
            <a:ext cx="8039240" cy="64320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EC2 Instances – Boot and Geth Nodes</a:t>
            </a:r>
          </a:p>
          <a:p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82BF-C0AC-4062-A492-72AF9897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3" y="903650"/>
            <a:ext cx="11057205" cy="485423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F7879A-6EFC-4929-9BCC-515A06E6D65D}"/>
              </a:ext>
            </a:extLst>
          </p:cNvPr>
          <p:cNvCxnSpPr>
            <a:cxnSpLocks/>
          </p:cNvCxnSpPr>
          <p:nvPr/>
        </p:nvCxnSpPr>
        <p:spPr>
          <a:xfrm>
            <a:off x="863483" y="793040"/>
            <a:ext cx="78506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95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32E1-984A-4A81-8E53-4D0F866CA74F}"/>
              </a:ext>
            </a:extLst>
          </p:cNvPr>
          <p:cNvSpPr txBox="1">
            <a:spLocks/>
          </p:cNvSpPr>
          <p:nvPr/>
        </p:nvSpPr>
        <p:spPr>
          <a:xfrm>
            <a:off x="268350" y="157801"/>
            <a:ext cx="7169679" cy="643206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Geth Accounts start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88A97-F3DC-4DFD-BFD4-016CFE40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85" y="928470"/>
            <a:ext cx="11740095" cy="45757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497D6B-159D-4C2B-A8D8-6E5ED2893433}"/>
              </a:ext>
            </a:extLst>
          </p:cNvPr>
          <p:cNvCxnSpPr>
            <a:cxnSpLocks/>
          </p:cNvCxnSpPr>
          <p:nvPr/>
        </p:nvCxnSpPr>
        <p:spPr>
          <a:xfrm>
            <a:off x="329985" y="896964"/>
            <a:ext cx="69033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2959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458</Words>
  <Application>Microsoft Office PowerPoint</Application>
  <PresentationFormat>Widescreen</PresentationFormat>
  <Paragraphs>137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Gill Sans MT</vt:lpstr>
      <vt:lpstr>Gallery</vt:lpstr>
      <vt:lpstr>PowerPoint Presentation</vt:lpstr>
      <vt:lpstr>SMART Contracts</vt:lpstr>
      <vt:lpstr>Actors &amp; use cases</vt:lpstr>
      <vt:lpstr>Blockchain Infra - cloud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Chawre</dc:creator>
  <cp:lastModifiedBy>Vishal Chawre</cp:lastModifiedBy>
  <cp:revision>157</cp:revision>
  <dcterms:created xsi:type="dcterms:W3CDTF">2022-04-19T04:49:50Z</dcterms:created>
  <dcterms:modified xsi:type="dcterms:W3CDTF">2022-05-09T17:59:29Z</dcterms:modified>
</cp:coreProperties>
</file>